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1" r:id="rId10"/>
    <p:sldId id="269" r:id="rId11"/>
    <p:sldId id="270" r:id="rId12"/>
    <p:sldId id="265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1pPr>
    <a:lvl2pPr marL="0" marR="0" indent="914446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2pPr>
    <a:lvl3pPr marL="0" marR="0" indent="1828891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3pPr>
    <a:lvl4pPr marL="0" marR="0" indent="2743337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4pPr>
    <a:lvl5pPr marL="0" marR="0" indent="3657782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5pPr>
    <a:lvl6pPr marL="0" marR="0" indent="4572229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6pPr>
    <a:lvl7pPr marL="0" marR="0" indent="5486674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7pPr>
    <a:lvl8pPr marL="0" marR="0" indent="6401120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8pPr>
    <a:lvl9pPr marL="0" marR="0" indent="7315565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64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381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381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381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381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  <a:alpha val="20000"/>
            </a:schemeClr>
          </a:solidFill>
        </a:fill>
      </a:tcStyle>
    </a:wholeTbl>
    <a:band2H>
      <a:tcTxStyle/>
      <a:tcStyle>
        <a:tcBdr/>
        <a:fill>
          <a:solidFill>
            <a:schemeClr val="accent6"/>
          </a:solidFill>
        </a:fill>
      </a:tcStyle>
    </a:band2H>
    <a:firstCol>
      <a:tcTxStyle b="on" i="off">
        <a:fontRef idx="min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  <a:alpha val="20000"/>
            </a:schemeClr>
          </a:solidFill>
        </a:fill>
      </a:tcStyle>
    </a:firstCol>
    <a:lastRow>
      <a:tcTxStyle b="on" i="off">
        <a:fontRef idx="min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right>
          <a:top>
            <a:ln w="508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ajor">
          <a:srgbClr val="2F3131"/>
        </a:fontRef>
        <a:srgbClr val="2F3131"/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80"/>
    <p:restoredTop sz="85883"/>
  </p:normalViewPr>
  <p:slideViewPr>
    <p:cSldViewPr snapToGrid="0" snapToObjects="1" showGuides="1">
      <p:cViewPr>
        <p:scale>
          <a:sx n="35" d="100"/>
          <a:sy n="35" d="100"/>
        </p:scale>
        <p:origin x="224" y="68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1pPr>
    <a:lvl2pPr indent="2286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2pPr>
    <a:lvl3pPr indent="4572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3pPr>
    <a:lvl4pPr indent="6858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4pPr>
    <a:lvl5pPr indent="9144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5pPr>
    <a:lvl6pPr indent="11430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6pPr>
    <a:lvl7pPr indent="13716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7pPr>
    <a:lvl8pPr indent="16002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8pPr>
    <a:lvl9pPr indent="18288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Deve ser colocado o sumário/agenda da apresentação.</a:t>
            </a:r>
          </a:p>
        </p:txBody>
      </p:sp>
    </p:spTree>
    <p:extLst>
      <p:ext uri="{BB962C8B-B14F-4D97-AF65-F5344CB8AC3E}">
        <p14:creationId xmlns:p14="http://schemas.microsoft.com/office/powerpoint/2010/main" val="40302808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dirty="0" err="1"/>
              <a:t>Resultados</a:t>
            </a:r>
            <a:r>
              <a:rPr lang="en-GB" dirty="0"/>
              <a:t> (1-2 slides max.) </a:t>
            </a:r>
          </a:p>
          <a:p>
            <a:r>
              <a:rPr lang="en-PT" dirty="0"/>
              <a:t>   - Apresentação dos resultados obtidos. </a:t>
            </a:r>
          </a:p>
          <a:p>
            <a:r>
              <a:rPr lang="en-PT" dirty="0"/>
              <a:t>   - Resultados obtidos devem ser quantificados, i.e. números, métricas, indicadores;</a:t>
            </a:r>
            <a:br>
              <a:rPr lang="en-PT" dirty="0"/>
            </a:br>
            <a:r>
              <a:rPr lang="en-PT" dirty="0"/>
              <a:t>   - Apresentação dos resultados de forma gráfica (gráficos, etc);  </a:t>
            </a:r>
          </a:p>
          <a:p>
            <a:r>
              <a:rPr lang="en-PT" dirty="0"/>
              <a:t>   - Discussão e análise criticas dos resultados obtidos.</a:t>
            </a:r>
          </a:p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1267704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dirty="0" err="1"/>
              <a:t>Demonstração</a:t>
            </a:r>
            <a:r>
              <a:rPr lang="en-GB" dirty="0"/>
              <a:t>  (1 slide) </a:t>
            </a:r>
          </a:p>
          <a:p>
            <a:r>
              <a:rPr lang="en-PT" dirty="0"/>
              <a:t>   - Altura de demonstrar o que foi feito.</a:t>
            </a:r>
          </a:p>
          <a:p>
            <a:r>
              <a:rPr lang="en-PT" dirty="0"/>
              <a:t>   - Pode ser feita uma demonstração em sala de aula na presença do protótipo;</a:t>
            </a:r>
          </a:p>
          <a:p>
            <a:r>
              <a:rPr lang="en-PT" dirty="0"/>
              <a:t>   - Na impossibilidade de replicar a demonstração em sala de aula pode ser feito um vídeo.</a:t>
            </a:r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4180727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182889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Conclusões</a:t>
            </a:r>
            <a:r>
              <a:rPr lang="en-GB" dirty="0"/>
              <a:t> (1 slide max.) </a:t>
            </a:r>
          </a:p>
          <a:p>
            <a:r>
              <a:rPr lang="en-PT" dirty="0"/>
              <a:t>  - Elencar as principais conclusões focando o contexto de aplicação;</a:t>
            </a:r>
            <a:br>
              <a:rPr lang="en-PT" dirty="0"/>
            </a:br>
            <a:r>
              <a:rPr lang="en-PT" dirty="0"/>
              <a:t>  - Comparar os resultados obtidos com os objetivos iniciais (requisitos iniciais);</a:t>
            </a:r>
            <a:br>
              <a:rPr lang="en-PT" dirty="0"/>
            </a:br>
            <a:r>
              <a:rPr lang="en-PT" dirty="0"/>
              <a:t>  - Dificuldades e oportunidades de aprendizagem;</a:t>
            </a:r>
            <a:br>
              <a:rPr lang="en-PT" dirty="0"/>
            </a:br>
            <a:r>
              <a:rPr lang="en-PT" dirty="0"/>
              <a:t>  - Lições aprendidas.</a:t>
            </a:r>
            <a:br>
              <a:rPr lang="en-PT" dirty="0"/>
            </a:br>
            <a:r>
              <a:rPr lang="en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7112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buFontTx/>
              <a:buChar char="-"/>
              <a:defRPr sz="4769"/>
            </a:pPr>
            <a:r>
              <a:rPr lang="en-GB" sz="1050" dirty="0" err="1"/>
              <a:t>Introdução</a:t>
            </a:r>
            <a:r>
              <a:rPr lang="en-GB" sz="1050" dirty="0"/>
              <a:t> (1-2 Slides max.)</a:t>
            </a:r>
            <a:br>
              <a:rPr lang="en-GB" sz="1050" dirty="0"/>
            </a:br>
            <a:r>
              <a:rPr lang="en-GB" sz="1050" dirty="0"/>
              <a:t>    - </a:t>
            </a:r>
            <a:r>
              <a:rPr lang="en-GB" sz="1050" dirty="0" err="1"/>
              <a:t>Enquadramento</a:t>
            </a:r>
            <a:r>
              <a:rPr lang="en-GB" sz="1050" dirty="0"/>
              <a:t> </a:t>
            </a:r>
            <a:r>
              <a:rPr lang="en-GB" sz="1050" dirty="0" err="1"/>
              <a:t>geral</a:t>
            </a:r>
            <a:r>
              <a:rPr lang="en-GB" sz="1050" dirty="0"/>
              <a:t>;</a:t>
            </a:r>
            <a:br>
              <a:rPr lang="en-GB" sz="1050" dirty="0"/>
            </a:br>
            <a:r>
              <a:rPr lang="en-GB" sz="1050" dirty="0"/>
              <a:t>    - </a:t>
            </a:r>
            <a:r>
              <a:rPr lang="en-GB" sz="1050" dirty="0" err="1"/>
              <a:t>Descrição</a:t>
            </a:r>
            <a:r>
              <a:rPr lang="en-GB" sz="1050" dirty="0"/>
              <a:t> do </a:t>
            </a:r>
            <a:r>
              <a:rPr lang="en-GB" sz="1050" dirty="0" err="1"/>
              <a:t>problema</a:t>
            </a:r>
            <a:r>
              <a:rPr lang="en-GB" sz="1050" dirty="0"/>
              <a:t>;</a:t>
            </a:r>
            <a:br>
              <a:rPr lang="en-GB" sz="1050" dirty="0"/>
            </a:br>
            <a:r>
              <a:rPr lang="en-GB" sz="1050" dirty="0"/>
              <a:t>    - </a:t>
            </a:r>
            <a:r>
              <a:rPr lang="en-GB" sz="1050" dirty="0" err="1"/>
              <a:t>Definição</a:t>
            </a:r>
            <a:r>
              <a:rPr lang="en-GB" sz="1050" dirty="0"/>
              <a:t> do </a:t>
            </a:r>
            <a:r>
              <a:rPr lang="en-GB" sz="1050" dirty="0" err="1"/>
              <a:t>âmbito</a:t>
            </a:r>
            <a:r>
              <a:rPr lang="en-GB" sz="1050" dirty="0"/>
              <a:t> e </a:t>
            </a:r>
            <a:r>
              <a:rPr lang="en-GB" sz="1050" dirty="0" err="1"/>
              <a:t>motivação</a:t>
            </a:r>
            <a:r>
              <a:rPr lang="en-GB" sz="1050" dirty="0"/>
              <a:t> para o </a:t>
            </a:r>
            <a:r>
              <a:rPr lang="en-GB" sz="1050" dirty="0" err="1"/>
              <a:t>trabalho</a:t>
            </a:r>
            <a:r>
              <a:rPr lang="en-GB" sz="10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8641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 defTabSz="1645919">
              <a:lnSpc>
                <a:spcPct val="150000"/>
              </a:lnSpc>
              <a:spcBef>
                <a:spcPts val="1800"/>
              </a:spcBef>
              <a:buFontTx/>
              <a:buChar char="-"/>
              <a:defRPr sz="4769"/>
            </a:pPr>
            <a:r>
              <a:rPr lang="en-GB" dirty="0" err="1"/>
              <a:t>Trabalhos</a:t>
            </a:r>
            <a:r>
              <a:rPr lang="en-GB" dirty="0"/>
              <a:t> </a:t>
            </a:r>
            <a:r>
              <a:rPr lang="en-GB" dirty="0" err="1"/>
              <a:t>relacionados</a:t>
            </a:r>
            <a:r>
              <a:rPr lang="en-GB" dirty="0"/>
              <a:t> (2-3 slides max.) </a:t>
            </a:r>
            <a:r>
              <a:rPr lang="en-GB" dirty="0" err="1"/>
              <a:t>ou</a:t>
            </a:r>
            <a:r>
              <a:rPr lang="en-GB" dirty="0"/>
              <a:t> </a:t>
            </a:r>
            <a:r>
              <a:rPr lang="en-GB" sz="1200" dirty="0"/>
              <a:t>Estado da </a:t>
            </a:r>
            <a:r>
              <a:rPr lang="en-GB" sz="1200" dirty="0" err="1"/>
              <a:t>Arte</a:t>
            </a:r>
            <a:r>
              <a:rPr lang="en-GB" sz="1200" dirty="0"/>
              <a:t> </a:t>
            </a:r>
            <a:r>
              <a:rPr lang="en-GB" sz="1200" dirty="0" err="1"/>
              <a:t>ou</a:t>
            </a:r>
            <a:r>
              <a:rPr lang="en-GB" sz="1200" dirty="0"/>
              <a:t> </a:t>
            </a:r>
            <a:r>
              <a:rPr lang="en-GB" sz="1200" dirty="0" err="1"/>
              <a:t>Enquadramento</a:t>
            </a:r>
            <a:r>
              <a:rPr lang="en-GB" sz="1200" dirty="0"/>
              <a:t> </a:t>
            </a:r>
            <a:r>
              <a:rPr lang="en-GB" sz="1200" dirty="0" err="1"/>
              <a:t>Teórico</a:t>
            </a:r>
            <a:r>
              <a:rPr lang="en-GB" sz="1200" dirty="0"/>
              <a:t>, etc.</a:t>
            </a:r>
            <a:br>
              <a:rPr lang="en-GB" sz="1200" dirty="0"/>
            </a:br>
            <a:r>
              <a:rPr lang="en-GB" sz="1200" dirty="0"/>
              <a:t>- Nesta </a:t>
            </a:r>
            <a:r>
              <a:rPr lang="en-GB" sz="1200" dirty="0" err="1"/>
              <a:t>secção</a:t>
            </a:r>
            <a:r>
              <a:rPr lang="en-GB" sz="1200" dirty="0"/>
              <a:t> </a:t>
            </a:r>
            <a:r>
              <a:rPr lang="en-GB" sz="1200" dirty="0" err="1"/>
              <a:t>deverá</a:t>
            </a:r>
            <a:r>
              <a:rPr lang="en-GB" sz="1200" dirty="0"/>
              <a:t> ser </a:t>
            </a:r>
            <a:r>
              <a:rPr lang="en-GB" sz="1200" dirty="0" err="1"/>
              <a:t>apresentada</a:t>
            </a:r>
            <a:r>
              <a:rPr lang="en-GB" sz="1200" dirty="0"/>
              <a:t> a </a:t>
            </a:r>
            <a:r>
              <a:rPr lang="en-GB" sz="1200" dirty="0" err="1"/>
              <a:t>metodologia</a:t>
            </a:r>
            <a:r>
              <a:rPr lang="en-GB" sz="1200" dirty="0"/>
              <a:t> </a:t>
            </a:r>
            <a:r>
              <a:rPr lang="en-GB" sz="1200" dirty="0" err="1"/>
              <a:t>adotada</a:t>
            </a:r>
            <a:r>
              <a:rPr lang="en-GB" sz="1200" dirty="0"/>
              <a:t> para a </a:t>
            </a:r>
            <a:r>
              <a:rPr lang="en-GB" sz="1200" dirty="0" err="1"/>
              <a:t>pesquisa</a:t>
            </a:r>
            <a:r>
              <a:rPr lang="en-GB" sz="1200" dirty="0"/>
              <a:t> (</a:t>
            </a:r>
            <a:r>
              <a:rPr lang="en-GB" sz="1200" dirty="0" err="1"/>
              <a:t>incluindo</a:t>
            </a:r>
            <a:r>
              <a:rPr lang="en-GB" sz="1200" dirty="0"/>
              <a:t> a </a:t>
            </a:r>
            <a:r>
              <a:rPr lang="en-GB" sz="1200" dirty="0" err="1"/>
              <a:t>definição</a:t>
            </a:r>
            <a:r>
              <a:rPr lang="en-GB" sz="1200" dirty="0"/>
              <a:t> de </a:t>
            </a:r>
            <a:r>
              <a:rPr lang="en-GB" sz="1200" dirty="0" err="1"/>
              <a:t>critérios</a:t>
            </a:r>
            <a:r>
              <a:rPr lang="en-GB" sz="1200" dirty="0"/>
              <a:t> de </a:t>
            </a:r>
            <a:r>
              <a:rPr lang="en-GB" sz="1200" dirty="0" err="1"/>
              <a:t>análise</a:t>
            </a:r>
            <a:r>
              <a:rPr lang="en-GB" sz="1200" dirty="0"/>
              <a:t>/</a:t>
            </a:r>
            <a:r>
              <a:rPr lang="en-GB" sz="1200" dirty="0" err="1"/>
              <a:t>comparação</a:t>
            </a:r>
            <a:r>
              <a:rPr lang="en-GB" sz="1200" dirty="0"/>
              <a:t>), </a:t>
            </a:r>
            <a:r>
              <a:rPr lang="en-GB" sz="1200" dirty="0" err="1"/>
              <a:t>bem</a:t>
            </a:r>
            <a:r>
              <a:rPr lang="en-GB" sz="1200" dirty="0"/>
              <a:t> </a:t>
            </a:r>
            <a:r>
              <a:rPr lang="en-GB" sz="1200" dirty="0" err="1"/>
              <a:t>como</a:t>
            </a:r>
            <a:r>
              <a:rPr lang="en-GB" sz="1200" dirty="0"/>
              <a:t> </a:t>
            </a:r>
            <a:r>
              <a:rPr lang="en-GB" sz="1200" dirty="0" err="1"/>
              <a:t>apresentados</a:t>
            </a:r>
            <a:r>
              <a:rPr lang="en-GB" sz="1200" dirty="0"/>
              <a:t> </a:t>
            </a:r>
            <a:r>
              <a:rPr lang="en-GB" sz="1200" dirty="0" err="1"/>
              <a:t>os</a:t>
            </a:r>
            <a:r>
              <a:rPr lang="en-GB" sz="1200" dirty="0"/>
              <a:t> </a:t>
            </a:r>
            <a:r>
              <a:rPr lang="en-GB" sz="1200" dirty="0" err="1"/>
              <a:t>resultados</a:t>
            </a:r>
            <a:r>
              <a:rPr lang="en-GB" sz="1200" dirty="0"/>
              <a:t> </a:t>
            </a:r>
            <a:r>
              <a:rPr lang="en-GB" sz="1200" dirty="0" err="1"/>
              <a:t>obtidos</a:t>
            </a:r>
            <a:r>
              <a:rPr lang="en-GB" sz="1200" dirty="0"/>
              <a:t>;</a:t>
            </a:r>
            <a:br>
              <a:rPr lang="en-GB" sz="1200" dirty="0"/>
            </a:br>
            <a:r>
              <a:rPr lang="en-GB" sz="1200" dirty="0"/>
              <a:t>- A </a:t>
            </a:r>
            <a:r>
              <a:rPr lang="en-GB" sz="1200" dirty="0" err="1"/>
              <a:t>pesquisa</a:t>
            </a:r>
            <a:r>
              <a:rPr lang="en-GB" sz="1200" dirty="0"/>
              <a:t> </a:t>
            </a:r>
            <a:r>
              <a:rPr lang="en-GB" sz="1200" dirty="0" err="1"/>
              <a:t>tem</a:t>
            </a:r>
            <a:r>
              <a:rPr lang="en-GB" sz="1200" dirty="0"/>
              <a:t> </a:t>
            </a:r>
            <a:r>
              <a:rPr lang="en-GB" sz="1200" dirty="0" err="1"/>
              <a:t>como</a:t>
            </a:r>
            <a:r>
              <a:rPr lang="en-GB" sz="1200" dirty="0"/>
              <a:t> </a:t>
            </a:r>
            <a:r>
              <a:rPr lang="en-GB" sz="1200" dirty="0" err="1"/>
              <a:t>objetivo</a:t>
            </a:r>
            <a:r>
              <a:rPr lang="en-GB" sz="1200" dirty="0"/>
              <a:t> </a:t>
            </a:r>
            <a:r>
              <a:rPr lang="en-GB" sz="1200" dirty="0" err="1"/>
              <a:t>perceber</a:t>
            </a:r>
            <a:r>
              <a:rPr lang="en-GB" sz="1200" dirty="0"/>
              <a:t> qual o </a:t>
            </a:r>
            <a:r>
              <a:rPr lang="en-GB" sz="1200" dirty="0" err="1"/>
              <a:t>estado</a:t>
            </a:r>
            <a:r>
              <a:rPr lang="en-GB" sz="1200" dirty="0"/>
              <a:t>-da-</a:t>
            </a:r>
            <a:r>
              <a:rPr lang="en-GB" sz="1200" dirty="0" err="1"/>
              <a:t>arte</a:t>
            </a:r>
            <a:r>
              <a:rPr lang="en-GB" sz="1200" dirty="0"/>
              <a:t> da </a:t>
            </a:r>
            <a:r>
              <a:rPr lang="en-GB" sz="1200" dirty="0" err="1"/>
              <a:t>técnica</a:t>
            </a:r>
            <a:r>
              <a:rPr lang="en-GB" sz="1200" dirty="0"/>
              <a:t>, </a:t>
            </a:r>
            <a:r>
              <a:rPr lang="en-GB" sz="1200" dirty="0" err="1"/>
              <a:t>médodo</a:t>
            </a:r>
            <a:r>
              <a:rPr lang="en-GB" sz="1200" dirty="0"/>
              <a:t>, </a:t>
            </a:r>
            <a:r>
              <a:rPr lang="en-GB" sz="1200" dirty="0" err="1"/>
              <a:t>ou</a:t>
            </a:r>
            <a:r>
              <a:rPr lang="en-GB" sz="1200" dirty="0"/>
              <a:t> </a:t>
            </a:r>
            <a:r>
              <a:rPr lang="en-GB" sz="1200" dirty="0" err="1"/>
              <a:t>tecnologia</a:t>
            </a:r>
            <a:r>
              <a:rPr lang="en-GB" sz="1200" dirty="0"/>
              <a:t>, sob </a:t>
            </a:r>
            <a:r>
              <a:rPr lang="en-GB" sz="1200" dirty="0" err="1"/>
              <a:t>estudo</a:t>
            </a:r>
            <a:r>
              <a:rPr lang="en-GB" sz="1200" dirty="0"/>
              <a:t>.</a:t>
            </a:r>
            <a:br>
              <a:rPr lang="en-GB" sz="1200" dirty="0"/>
            </a:br>
            <a:r>
              <a:rPr lang="en-GB" sz="1200" dirty="0"/>
              <a:t>- </a:t>
            </a:r>
            <a:r>
              <a:rPr lang="en-GB" sz="1200" dirty="0" err="1"/>
              <a:t>Devem</a:t>
            </a:r>
            <a:r>
              <a:rPr lang="en-GB" sz="1200" dirty="0"/>
              <a:t> ser </a:t>
            </a:r>
            <a:r>
              <a:rPr lang="en-GB" sz="1200" dirty="0" err="1"/>
              <a:t>apresentados</a:t>
            </a:r>
            <a:r>
              <a:rPr lang="en-GB" sz="1200" dirty="0"/>
              <a:t> </a:t>
            </a:r>
            <a:r>
              <a:rPr lang="en-GB" sz="1200" dirty="0" err="1"/>
              <a:t>sumários</a:t>
            </a:r>
            <a:r>
              <a:rPr lang="en-GB" sz="1200" dirty="0"/>
              <a:t> dos </a:t>
            </a:r>
            <a:r>
              <a:rPr lang="en-GB" sz="1200" dirty="0" err="1"/>
              <a:t>trabalhos</a:t>
            </a:r>
            <a:r>
              <a:rPr lang="en-GB" sz="1200" dirty="0"/>
              <a:t> </a:t>
            </a:r>
            <a:r>
              <a:rPr lang="en-GB" sz="1200" dirty="0" err="1"/>
              <a:t>mais</a:t>
            </a:r>
            <a:r>
              <a:rPr lang="en-GB" sz="1200" dirty="0"/>
              <a:t> </a:t>
            </a:r>
            <a:r>
              <a:rPr lang="en-GB" sz="1200" dirty="0" err="1"/>
              <a:t>atuais</a:t>
            </a:r>
            <a:r>
              <a:rPr lang="en-GB" sz="1200" dirty="0"/>
              <a:t> e </a:t>
            </a:r>
            <a:r>
              <a:rPr lang="en-GB" sz="1200" dirty="0" err="1"/>
              <a:t>relevantes</a:t>
            </a:r>
            <a:r>
              <a:rPr lang="en-GB" sz="1200" dirty="0"/>
              <a:t> e </a:t>
            </a:r>
            <a:r>
              <a:rPr lang="en-GB" sz="1200" dirty="0" err="1"/>
              <a:t>atuais</a:t>
            </a:r>
            <a:r>
              <a:rPr lang="en-GB" sz="1200" dirty="0"/>
              <a:t>, </a:t>
            </a:r>
            <a:r>
              <a:rPr lang="en-GB" sz="1200" dirty="0" err="1"/>
              <a:t>acompanhados</a:t>
            </a:r>
            <a:r>
              <a:rPr lang="en-GB" sz="1200" dirty="0"/>
              <a:t> de </a:t>
            </a:r>
            <a:r>
              <a:rPr lang="en-GB" sz="1200" dirty="0" err="1"/>
              <a:t>uma</a:t>
            </a:r>
            <a:r>
              <a:rPr lang="en-GB" sz="1200" dirty="0"/>
              <a:t> </a:t>
            </a:r>
            <a:r>
              <a:rPr lang="en-GB" sz="1200" dirty="0" err="1"/>
              <a:t>comparação</a:t>
            </a:r>
            <a:r>
              <a:rPr lang="en-GB" sz="1200" dirty="0"/>
              <a:t>/</a:t>
            </a:r>
            <a:r>
              <a:rPr lang="en-GB" sz="1200" dirty="0" err="1"/>
              <a:t>discussão</a:t>
            </a:r>
            <a:r>
              <a:rPr lang="en-GB" sz="1200" dirty="0"/>
              <a:t> </a:t>
            </a:r>
            <a:r>
              <a:rPr lang="en-GB" sz="1200" dirty="0" err="1"/>
              <a:t>tendo</a:t>
            </a:r>
            <a:r>
              <a:rPr lang="en-GB" sz="1200" dirty="0"/>
              <a:t> </a:t>
            </a:r>
            <a:r>
              <a:rPr lang="en-GB" sz="1200" dirty="0" err="1"/>
              <a:t>em</a:t>
            </a:r>
            <a:r>
              <a:rPr lang="en-GB" sz="1200" dirty="0"/>
              <a:t> </a:t>
            </a:r>
            <a:r>
              <a:rPr lang="en-GB" sz="1200" dirty="0" err="1"/>
              <a:t>conta</a:t>
            </a:r>
            <a:r>
              <a:rPr lang="en-GB" sz="1200" dirty="0"/>
              <a:t> </a:t>
            </a:r>
            <a:r>
              <a:rPr lang="en-GB" sz="1200" dirty="0" err="1"/>
              <a:t>critérios</a:t>
            </a:r>
            <a:r>
              <a:rPr lang="en-GB" sz="1200" dirty="0"/>
              <a:t> </a:t>
            </a:r>
            <a:r>
              <a:rPr lang="en-GB" sz="1200" dirty="0" err="1"/>
              <a:t>previamente</a:t>
            </a:r>
            <a:r>
              <a:rPr lang="en-GB" sz="1200" dirty="0"/>
              <a:t> </a:t>
            </a:r>
            <a:r>
              <a:rPr lang="en-GB" sz="1200" dirty="0" err="1"/>
              <a:t>definidos</a:t>
            </a:r>
            <a:r>
              <a:rPr lang="en-GB" sz="1200" dirty="0"/>
              <a:t>.</a:t>
            </a:r>
            <a:br>
              <a:rPr lang="en-GB" sz="1200" dirty="0"/>
            </a:br>
            <a:r>
              <a:rPr lang="en-GB" sz="1200" dirty="0"/>
              <a:t>- No </a:t>
            </a:r>
            <a:r>
              <a:rPr lang="en-GB" sz="1200" dirty="0" err="1"/>
              <a:t>caso</a:t>
            </a:r>
            <a:r>
              <a:rPr lang="en-GB" sz="1200" dirty="0"/>
              <a:t> de </a:t>
            </a:r>
            <a:r>
              <a:rPr lang="en-GB" sz="1200" dirty="0" err="1"/>
              <a:t>não</a:t>
            </a:r>
            <a:r>
              <a:rPr lang="en-GB" sz="1200" dirty="0"/>
              <a:t> se </a:t>
            </a:r>
            <a:r>
              <a:rPr lang="en-GB" sz="1200" dirty="0" err="1"/>
              <a:t>identificarem</a:t>
            </a:r>
            <a:r>
              <a:rPr lang="en-GB" sz="1200" dirty="0"/>
              <a:t> </a:t>
            </a:r>
            <a:r>
              <a:rPr lang="en-GB" sz="1200" dirty="0" err="1"/>
              <a:t>trabalhos</a:t>
            </a:r>
            <a:r>
              <a:rPr lang="en-GB" sz="1200" dirty="0"/>
              <a:t> </a:t>
            </a:r>
            <a:r>
              <a:rPr lang="en-GB" sz="1200" dirty="0" err="1"/>
              <a:t>relacionados</a:t>
            </a:r>
            <a:r>
              <a:rPr lang="en-GB" sz="1200" dirty="0"/>
              <a:t>, </a:t>
            </a:r>
            <a:r>
              <a:rPr lang="en-GB" sz="1200" dirty="0" err="1"/>
              <a:t>esta</a:t>
            </a:r>
            <a:r>
              <a:rPr lang="en-GB" sz="1200" dirty="0"/>
              <a:t> </a:t>
            </a:r>
            <a:r>
              <a:rPr lang="en-GB" sz="1200" dirty="0" err="1"/>
              <a:t>secção</a:t>
            </a:r>
            <a:r>
              <a:rPr lang="en-GB" sz="1200" dirty="0"/>
              <a:t> </a:t>
            </a:r>
            <a:r>
              <a:rPr lang="en-GB" sz="1200" dirty="0" err="1"/>
              <a:t>poderá</a:t>
            </a:r>
            <a:r>
              <a:rPr lang="en-GB" sz="1200" dirty="0"/>
              <a:t> ser </a:t>
            </a:r>
            <a:r>
              <a:rPr lang="en-GB" sz="1200" dirty="0" err="1"/>
              <a:t>substituida</a:t>
            </a:r>
            <a:r>
              <a:rPr lang="en-GB" sz="1200" dirty="0"/>
              <a:t> por </a:t>
            </a:r>
            <a:r>
              <a:rPr lang="en-GB" sz="1200" dirty="0" err="1"/>
              <a:t>uma</a:t>
            </a:r>
            <a:r>
              <a:rPr lang="en-GB" sz="1200" dirty="0"/>
              <a:t> </a:t>
            </a:r>
            <a:r>
              <a:rPr lang="en-GB" sz="1200" dirty="0" err="1"/>
              <a:t>secção</a:t>
            </a:r>
            <a:r>
              <a:rPr lang="en-GB" sz="1200" dirty="0"/>
              <a:t> </a:t>
            </a:r>
            <a:r>
              <a:rPr lang="en-GB" sz="1200" dirty="0" err="1"/>
              <a:t>relativa</a:t>
            </a:r>
            <a:r>
              <a:rPr lang="en-GB" sz="1200" dirty="0"/>
              <a:t> </a:t>
            </a:r>
            <a:r>
              <a:rPr lang="en-GB" sz="1200" dirty="0" err="1"/>
              <a:t>ao</a:t>
            </a:r>
            <a:r>
              <a:rPr lang="en-GB" sz="1200" dirty="0"/>
              <a:t> </a:t>
            </a:r>
            <a:r>
              <a:rPr lang="en-GB" sz="1200" dirty="0" err="1"/>
              <a:t>Enquadramento</a:t>
            </a:r>
            <a:r>
              <a:rPr lang="en-GB" sz="1200" dirty="0"/>
              <a:t> </a:t>
            </a:r>
            <a:r>
              <a:rPr lang="en-GB" sz="1200" dirty="0" err="1"/>
              <a:t>Teórico</a:t>
            </a:r>
            <a:r>
              <a:rPr lang="en-GB" sz="1200" dirty="0"/>
              <a:t> do </a:t>
            </a:r>
            <a:r>
              <a:rPr lang="en-GB" sz="1200" dirty="0" err="1"/>
              <a:t>tema</a:t>
            </a:r>
            <a:r>
              <a:rPr lang="en-GB" sz="1200" dirty="0"/>
              <a:t> </a:t>
            </a:r>
            <a:r>
              <a:rPr lang="en-GB" sz="1200" dirty="0" err="1"/>
              <a:t>em</a:t>
            </a:r>
            <a:r>
              <a:rPr lang="en-GB" sz="1200" dirty="0"/>
              <a:t> </a:t>
            </a:r>
            <a:r>
              <a:rPr lang="en-GB" sz="1200" dirty="0" err="1"/>
              <a:t>estudo</a:t>
            </a:r>
            <a:r>
              <a:rPr lang="en-GB" sz="1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47899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dirty="0" err="1"/>
              <a:t>Desenvolvimento</a:t>
            </a:r>
            <a:r>
              <a:rPr lang="en-GB" dirty="0"/>
              <a:t> (4-6 slides)</a:t>
            </a:r>
            <a:br>
              <a:rPr lang="en-GB" dirty="0"/>
            </a:br>
            <a:r>
              <a:rPr lang="en-GB" sz="800" dirty="0"/>
              <a:t>- </a:t>
            </a:r>
            <a:r>
              <a:rPr lang="en-GB" sz="800" dirty="0" err="1"/>
              <a:t>Descrição</a:t>
            </a:r>
            <a:r>
              <a:rPr lang="en-GB" sz="800" dirty="0"/>
              <a:t> </a:t>
            </a:r>
            <a:r>
              <a:rPr lang="en-GB" sz="800" dirty="0" err="1"/>
              <a:t>detalhada</a:t>
            </a:r>
            <a:r>
              <a:rPr lang="en-GB" sz="800" dirty="0"/>
              <a:t> da </a:t>
            </a:r>
            <a:r>
              <a:rPr lang="en-GB" sz="800" dirty="0" err="1"/>
              <a:t>implementação</a:t>
            </a:r>
            <a:endParaRPr lang="en-GB" sz="800" dirty="0"/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464097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dirty="0" err="1"/>
              <a:t>Desenvolvimento</a:t>
            </a:r>
            <a:r>
              <a:rPr lang="en-GB" dirty="0"/>
              <a:t> (4-6 slides)</a:t>
            </a:r>
            <a:br>
              <a:rPr lang="en-GB" dirty="0"/>
            </a:br>
            <a:r>
              <a:rPr lang="en-GB" sz="800" dirty="0"/>
              <a:t>- </a:t>
            </a:r>
            <a:r>
              <a:rPr lang="en-GB" sz="800" dirty="0" err="1"/>
              <a:t>Descrição</a:t>
            </a:r>
            <a:r>
              <a:rPr lang="en-GB" sz="800" dirty="0"/>
              <a:t> </a:t>
            </a:r>
            <a:r>
              <a:rPr lang="en-GB" sz="800" dirty="0" err="1"/>
              <a:t>detalhada</a:t>
            </a:r>
            <a:r>
              <a:rPr lang="en-GB" sz="800" dirty="0"/>
              <a:t> da </a:t>
            </a:r>
            <a:r>
              <a:rPr lang="en-GB" sz="800" dirty="0" err="1"/>
              <a:t>implementação</a:t>
            </a:r>
            <a:endParaRPr lang="en-GB" sz="800" dirty="0"/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1528695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dirty="0" err="1"/>
              <a:t>Desenvolvimento</a:t>
            </a:r>
            <a:r>
              <a:rPr lang="en-GB" dirty="0"/>
              <a:t> (4-6 slides)</a:t>
            </a:r>
            <a:br>
              <a:rPr lang="en-GB" dirty="0"/>
            </a:br>
            <a:r>
              <a:rPr lang="en-GB" sz="800" dirty="0"/>
              <a:t>- </a:t>
            </a:r>
            <a:r>
              <a:rPr lang="en-GB" sz="800" dirty="0" err="1"/>
              <a:t>Descrição</a:t>
            </a:r>
            <a:r>
              <a:rPr lang="en-GB" sz="800" dirty="0"/>
              <a:t> </a:t>
            </a:r>
            <a:r>
              <a:rPr lang="en-GB" sz="800" dirty="0" err="1"/>
              <a:t>detalhada</a:t>
            </a:r>
            <a:r>
              <a:rPr lang="en-GB" sz="800" dirty="0"/>
              <a:t> da </a:t>
            </a:r>
            <a:r>
              <a:rPr lang="en-GB" sz="800" dirty="0" err="1"/>
              <a:t>implementação</a:t>
            </a:r>
            <a:endParaRPr lang="en-GB" sz="800" dirty="0"/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1532756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dirty="0" err="1"/>
              <a:t>Desenvolvimento</a:t>
            </a:r>
            <a:r>
              <a:rPr lang="en-GB" dirty="0"/>
              <a:t> (4-6 slides)</a:t>
            </a:r>
            <a:br>
              <a:rPr lang="en-GB" dirty="0"/>
            </a:br>
            <a:r>
              <a:rPr lang="en-GB" sz="800" dirty="0"/>
              <a:t>- </a:t>
            </a:r>
            <a:r>
              <a:rPr lang="en-GB" sz="800" dirty="0" err="1"/>
              <a:t>Descrição</a:t>
            </a:r>
            <a:r>
              <a:rPr lang="en-GB" sz="800" dirty="0"/>
              <a:t> </a:t>
            </a:r>
            <a:r>
              <a:rPr lang="en-GB" sz="800" dirty="0" err="1"/>
              <a:t>detalhada</a:t>
            </a:r>
            <a:r>
              <a:rPr lang="en-GB" sz="800" dirty="0"/>
              <a:t> da </a:t>
            </a:r>
            <a:r>
              <a:rPr lang="en-GB" sz="800" dirty="0" err="1"/>
              <a:t>implementação</a:t>
            </a:r>
            <a:endParaRPr lang="en-GB" sz="800" dirty="0"/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1844171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dirty="0" err="1"/>
              <a:t>Resultados</a:t>
            </a:r>
            <a:r>
              <a:rPr lang="en-GB" dirty="0"/>
              <a:t> (1-2 slides max.) </a:t>
            </a:r>
          </a:p>
          <a:p>
            <a:r>
              <a:rPr lang="en-PT" dirty="0"/>
              <a:t>   - Apresentação dos resultados obtidos. </a:t>
            </a:r>
          </a:p>
          <a:p>
            <a:r>
              <a:rPr lang="en-PT" dirty="0"/>
              <a:t>   - Resultados obtidos devem ser quantificados, i.e. números, métricas, indicadores;</a:t>
            </a:r>
            <a:br>
              <a:rPr lang="en-PT" dirty="0"/>
            </a:br>
            <a:r>
              <a:rPr lang="en-PT" dirty="0"/>
              <a:t>   - Apresentação dos resultados de forma gráfica (gráficos, etc);  </a:t>
            </a:r>
          </a:p>
          <a:p>
            <a:r>
              <a:rPr lang="en-PT" dirty="0"/>
              <a:t>   - Discussão e análise criticas dos resultados obtidos.</a:t>
            </a:r>
          </a:p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1342311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dirty="0" err="1"/>
              <a:t>Resultados</a:t>
            </a:r>
            <a:r>
              <a:rPr lang="en-GB" dirty="0"/>
              <a:t> (1-2 slides max.) </a:t>
            </a:r>
          </a:p>
          <a:p>
            <a:r>
              <a:rPr lang="en-PT" dirty="0"/>
              <a:t>   - Apresentação dos resultados obtidos. </a:t>
            </a:r>
          </a:p>
          <a:p>
            <a:r>
              <a:rPr lang="en-PT" dirty="0"/>
              <a:t>   - Resultados obtidos devem ser quantificados, i.e. números, métricas, indicadores;</a:t>
            </a:r>
            <a:br>
              <a:rPr lang="en-PT" dirty="0"/>
            </a:br>
            <a:r>
              <a:rPr lang="en-PT" dirty="0"/>
              <a:t>   - Apresentação dos resultados de forma gráfica (gráficos, etc);  </a:t>
            </a:r>
          </a:p>
          <a:p>
            <a:r>
              <a:rPr lang="en-PT" dirty="0"/>
              <a:t>   - Discussão e análise criticas dos resultados obtidos.</a:t>
            </a:r>
          </a:p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770719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10090398" y="5349875"/>
            <a:ext cx="13074402" cy="3016250"/>
          </a:xfrm>
          <a:prstGeom prst="rect">
            <a:avLst/>
          </a:prstGeom>
        </p:spPr>
        <p:txBody>
          <a:bodyPr/>
          <a:lstStyle>
            <a:lvl1pPr algn="ctr">
              <a:defRPr sz="13800">
                <a:solidFill>
                  <a:schemeClr val="accent6"/>
                </a:solidFill>
                <a:latin typeface="PCBius"/>
                <a:ea typeface="PCBius"/>
                <a:cs typeface="PCBius"/>
                <a:sym typeface="PCBius"/>
              </a:defRPr>
            </a:lvl1pPr>
          </a:lstStyle>
          <a:p>
            <a:r>
              <a:t>Title Text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10090398" y="2428875"/>
            <a:ext cx="13074402" cy="3016250"/>
          </a:xfrm>
          <a:prstGeom prst="rect">
            <a:avLst/>
          </a:prstGeom>
        </p:spPr>
        <p:txBody>
          <a:bodyPr/>
          <a:lstStyle>
            <a:lvl1pPr algn="ctr">
              <a:defRPr sz="13800">
                <a:solidFill>
                  <a:schemeClr val="accent6"/>
                </a:solidFill>
                <a:latin typeface="PCBius"/>
                <a:ea typeface="PCBius"/>
                <a:cs typeface="PCBius"/>
                <a:sym typeface="PCBius"/>
              </a:defRPr>
            </a:lvl1pPr>
          </a:lstStyle>
          <a:p>
            <a:r>
              <a:t>Title Text</a:t>
            </a:r>
          </a:p>
        </p:txBody>
      </p:sp>
      <p:grpSp>
        <p:nvGrpSpPr>
          <p:cNvPr id="28" name="Group"/>
          <p:cNvGrpSpPr/>
          <p:nvPr/>
        </p:nvGrpSpPr>
        <p:grpSpPr>
          <a:xfrm>
            <a:off x="5856547" y="10295702"/>
            <a:ext cx="8119672" cy="3034558"/>
            <a:chOff x="0" y="0"/>
            <a:chExt cx="8119670" cy="3034557"/>
          </a:xfrm>
        </p:grpSpPr>
        <p:pic>
          <p:nvPicPr>
            <p:cNvPr id="25" name="Group" descr="Group"/>
            <p:cNvPicPr>
              <a:picLocks noChangeAspect="1"/>
            </p:cNvPicPr>
            <p:nvPr/>
          </p:nvPicPr>
          <p:blipFill>
            <a:blip r:embed="rId3"/>
            <a:srcRect l="22280" t="78665" r="21396" b="6441"/>
            <a:stretch>
              <a:fillRect/>
            </a:stretch>
          </p:blipFill>
          <p:spPr>
            <a:xfrm>
              <a:off x="0" y="0"/>
              <a:ext cx="8119671" cy="30345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" name="Image" descr="Image"/>
            <p:cNvPicPr>
              <a:picLocks noChangeAspect="1"/>
            </p:cNvPicPr>
            <p:nvPr/>
          </p:nvPicPr>
          <p:blipFill>
            <a:blip r:embed="rId3"/>
            <a:srcRect l="88991" b="54779"/>
            <a:stretch>
              <a:fillRect/>
            </a:stretch>
          </p:blipFill>
          <p:spPr>
            <a:xfrm rot="16200000">
              <a:off x="4315676" y="1616428"/>
              <a:ext cx="403433" cy="23424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" name="ESTG_IPVC.png" descr="ESTG_IPVC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1123184" y="46837"/>
              <a:ext cx="4067013" cy="14883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" name="Sub Title Text"/>
          <p:cNvSpPr txBox="1">
            <a:spLocks noGrp="1"/>
          </p:cNvSpPr>
          <p:nvPr>
            <p:ph type="body" sz="quarter" idx="13"/>
          </p:nvPr>
        </p:nvSpPr>
        <p:spPr>
          <a:xfrm>
            <a:off x="10090398" y="5349875"/>
            <a:ext cx="13074402" cy="3016250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SzTx/>
              <a:buNone/>
              <a:defRPr sz="7800">
                <a:solidFill>
                  <a:schemeClr val="accent6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Sub 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9" name="Body Level One…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 marL="228600" indent="-228600"/>
            <a:lvl2pPr marL="914400" indent="0"/>
            <a:lvl3pPr marL="1828800" indent="0"/>
            <a:lvl4pPr marL="2743200" indent="0"/>
            <a:lvl5pPr marL="3657600" indent="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ormal_with_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228600" indent="-228600"/>
            <a:lvl2pPr marL="914400" indent="0"/>
            <a:lvl3pPr marL="1828800" indent="0"/>
            <a:lvl4pPr marL="2743200" indent="0"/>
            <a:lvl5pPr marL="3657600" indent="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Logo_ERSC_900dpi.png" descr="Logo_ERSC_900dpi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ESTG_IPVC.png" descr="ESTG_IPVC.png"/>
          <p:cNvPicPr>
            <a:picLocks noChangeAspect="1"/>
          </p:cNvPicPr>
          <p:nvPr/>
        </p:nvPicPr>
        <p:blipFill>
          <a:blip r:embed="rId8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21945600" cy="3016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8134031" y="12782470"/>
            <a:ext cx="5689601" cy="7366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23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3708400"/>
            <a:ext cx="21945600" cy="8589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1pPr>
      <a:lvl2pPr marL="0" marR="0" indent="914446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2pPr>
      <a:lvl3pPr marL="0" marR="0" indent="1828891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3pPr>
      <a:lvl4pPr marL="0" marR="0" indent="2743337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4pPr>
      <a:lvl5pPr marL="0" marR="0" indent="3657782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5pPr>
      <a:lvl6pPr marL="0" marR="0" indent="4572229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6pPr>
      <a:lvl7pPr marL="0" marR="0" indent="5486674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7pPr>
      <a:lvl8pPr marL="0" marR="0" indent="6401120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8pPr>
      <a:lvl9pPr marL="0" marR="0" indent="7315565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9pPr>
    </p:titleStyle>
    <p:bodyStyle>
      <a:lvl1pPr marL="441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1pPr>
      <a:lvl2pPr marL="822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2pPr>
      <a:lvl3pPr marL="1203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3pPr>
      <a:lvl4pPr marL="1584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4pPr>
      <a:lvl5pPr marL="1965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5pPr>
      <a:lvl6pPr marL="2346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6pPr>
      <a:lvl7pPr marL="2727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7pPr>
      <a:lvl8pPr marL="3108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8pPr>
      <a:lvl9pPr marL="3489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9pPr>
    </p:bodyStyle>
    <p:otherStyle>
      <a:lvl1pPr marL="0" marR="0" indent="0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914446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1828891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2743337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3657782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4572229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5486674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6401120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7315565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youtu.be/SQmp1xX1sOA?si=DVzJ6fEI50McXnbj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youtube.com/shorts/R42yezeeVe4?si=nxgi-ZOnsZrXUA34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Exemplo de Apresentação"/>
          <p:cNvSpPr txBox="1">
            <a:spLocks noGrp="1"/>
          </p:cNvSpPr>
          <p:nvPr>
            <p:ph type="body" idx="13"/>
          </p:nvPr>
        </p:nvSpPr>
        <p:spPr>
          <a:xfrm>
            <a:off x="10090398" y="5254626"/>
            <a:ext cx="13074402" cy="3016250"/>
          </a:xfrm>
          <a:prstGeom prst="rect">
            <a:avLst/>
          </a:prstGeom>
        </p:spPr>
        <p:txBody>
          <a:bodyPr/>
          <a:lstStyle/>
          <a:p>
            <a:r>
              <a:rPr lang="pt-PT" sz="8000" dirty="0" err="1">
                <a:latin typeface="Arial" panose="020B0604020202020204" pitchFamily="34" charset="0"/>
                <a:cs typeface="Arial" panose="020B0604020202020204" pitchFamily="34" charset="0"/>
              </a:rPr>
              <a:t>Wahwah</a:t>
            </a:r>
            <a:r>
              <a:rPr lang="pt-PT" sz="8000" dirty="0">
                <a:latin typeface="Arial" panose="020B0604020202020204" pitchFamily="34" charset="0"/>
                <a:cs typeface="Arial" panose="020B0604020202020204" pitchFamily="34" charset="0"/>
              </a:rPr>
              <a:t>, Tremolo e </a:t>
            </a:r>
            <a:r>
              <a:rPr lang="pt-PT" sz="8000" dirty="0" err="1">
                <a:latin typeface="Arial" panose="020B0604020202020204" pitchFamily="34" charset="0"/>
                <a:cs typeface="Arial" panose="020B0604020202020204" pitchFamily="34" charset="0"/>
              </a:rPr>
              <a:t>Reverb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Aluno:…"/>
          <p:cNvSpPr txBox="1"/>
          <p:nvPr/>
        </p:nvSpPr>
        <p:spPr>
          <a:xfrm>
            <a:off x="11771416" y="8270876"/>
            <a:ext cx="12237195" cy="3016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defTabSz="1828800">
              <a:lnSpc>
                <a:spcPct val="90000"/>
              </a:lnSpc>
              <a:defRPr sz="4900" b="1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Aluno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Eduardo Junqueira nº30241</a:t>
            </a:r>
          </a:p>
          <a:p>
            <a:pPr defTabSz="1828800">
              <a:lnSpc>
                <a:spcPct val="90000"/>
              </a:lnSpc>
              <a:defRPr sz="4900" b="1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Aluno: Gonçalo Guimarães nº</a:t>
            </a:r>
            <a:r>
              <a:rPr lang="pt-PT" dirty="0">
                <a:latin typeface="gg mono"/>
                <a:cs typeface="Arial" panose="020B0604020202020204" pitchFamily="34" charset="0"/>
              </a:rPr>
              <a:t>20456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1828800">
              <a:lnSpc>
                <a:spcPct val="90000"/>
              </a:lnSpc>
              <a:defRPr sz="4900" b="1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1828800">
              <a:lnSpc>
                <a:spcPct val="90000"/>
              </a:lnSpc>
              <a:defRPr sz="4900" b="1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Orientação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João Faria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C0B1200-6E24-F943-AE99-1A6A89260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0090" y="2238376"/>
            <a:ext cx="19133126" cy="3016250"/>
          </a:xfrm>
        </p:spPr>
        <p:txBody>
          <a:bodyPr>
            <a:noAutofit/>
          </a:bodyPr>
          <a:lstStyle/>
          <a:p>
            <a:r>
              <a:rPr lang="pt-PT" sz="12000" dirty="0">
                <a:latin typeface="Arial" panose="020B0604020202020204" pitchFamily="34" charset="0"/>
                <a:cs typeface="Arial" panose="020B0604020202020204" pitchFamily="34" charset="0"/>
              </a:rPr>
              <a:t>Processador de Efeitos  Áudio</a:t>
            </a:r>
            <a:endParaRPr lang="en-PT" sz="1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481401">
              <a:defRPr sz="9720"/>
            </a:lvl1pPr>
          </a:lstStyle>
          <a:p>
            <a:r>
              <a:rPr lang="pt-PT" sz="12000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4)Resultados Obtidos Tremolo</a:t>
            </a:r>
            <a:endParaRPr sz="12000"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0C67426-4EE6-93EE-76A3-58383951CD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2855" y="3254167"/>
            <a:ext cx="14118290" cy="917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35388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481401">
              <a:defRPr sz="9720"/>
            </a:lvl1pPr>
          </a:lstStyle>
          <a:p>
            <a:r>
              <a:rPr lang="pt-PT" sz="12000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4)Resultados Obtidos </a:t>
            </a:r>
            <a:r>
              <a:rPr lang="pt-PT" sz="12000"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Reverb</a:t>
            </a:r>
            <a:endParaRPr sz="12000"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01D0A48-9C2F-BFD0-7AA3-C822860C8F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3170" y="3189576"/>
            <a:ext cx="14217659" cy="924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68834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Desenvolvimen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PT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5)Demonstração</a:t>
            </a:r>
            <a:endParaRPr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2096BF9-3B6F-E0E1-AEDC-83B510338053}"/>
              </a:ext>
            </a:extLst>
          </p:cNvPr>
          <p:cNvSpPr txBox="1"/>
          <p:nvPr/>
        </p:nvSpPr>
        <p:spPr>
          <a:xfrm>
            <a:off x="3182112" y="5655627"/>
            <a:ext cx="19580352" cy="2308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182889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t-PT" sz="7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DLaM Display" panose="020F0502020204030204" pitchFamily="34" charset="0"/>
                <a:cs typeface="ADLaM Display" panose="020F0502020204030204" pitchFamily="34" charset="0"/>
                <a:sym typeface="Helvetica Neue Light"/>
              </a:rPr>
              <a:t>Agora vamos demonstrar o código e os áudios gerados pelo OCTAVE GUI</a:t>
            </a:r>
          </a:p>
        </p:txBody>
      </p:sp>
    </p:spTree>
    <p:extLst>
      <p:ext uri="{BB962C8B-B14F-4D97-AF65-F5344CB8AC3E}">
        <p14:creationId xmlns:p14="http://schemas.microsoft.com/office/powerpoint/2010/main" val="273709253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Conclusõ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PT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6)</a:t>
            </a:r>
            <a:r>
              <a:rPr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Conclusões</a:t>
            </a:r>
            <a:endParaRPr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Em suma, os efeitos estão conforme o grupo idealizou.</a:t>
            </a:r>
          </a:p>
          <a:p>
            <a:pPr marL="0" indent="0">
              <a:buNone/>
            </a:pP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Este trabalho, tinha o objetivo de  implementar 3 efeitos e  o 3º efeito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Reverb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 ser composto por uma entrada e um áudio de input gerado em diferentes sítios da ESTG, ou seja, foi concluído com sucesso.</a:t>
            </a:r>
          </a:p>
          <a:p>
            <a:pPr marL="0" indent="0">
              <a:buNone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Tivemos dificuldades em implementar o efeito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Wahwah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, pois tivemos algumas dificuldades nos parâmetros que deveríamos usar para o mesmo.</a:t>
            </a:r>
          </a:p>
          <a:p>
            <a:pPr marL="0" indent="0">
              <a:buNone/>
            </a:pP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Para terminar, aprendemos como implementar 3 efeitos diferentes e como implementar os mesmos a nível de diferentes áudios e interação com o utilizador criando menus iterativos.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IM"/>
          <p:cNvSpPr txBox="1">
            <a:spLocks noGrp="1"/>
          </p:cNvSpPr>
          <p:nvPr>
            <p:ph type="title"/>
          </p:nvPr>
        </p:nvSpPr>
        <p:spPr>
          <a:xfrm>
            <a:off x="10395198" y="5349875"/>
            <a:ext cx="13074402" cy="3016250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FIM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DE6D11D-1196-71E4-8CE1-9D21C21AFD34}"/>
              </a:ext>
            </a:extLst>
          </p:cNvPr>
          <p:cNvSpPr txBox="1"/>
          <p:nvPr/>
        </p:nvSpPr>
        <p:spPr>
          <a:xfrm>
            <a:off x="9561780" y="10065255"/>
            <a:ext cx="14741237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182889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pt-PT" dirty="0">
                <a:solidFill>
                  <a:schemeClr val="bg1"/>
                </a:solidFill>
              </a:rPr>
              <a:t>Link  </a:t>
            </a:r>
            <a:r>
              <a:rPr lang="pt-PT" dirty="0" err="1">
                <a:solidFill>
                  <a:schemeClr val="bg1"/>
                </a:solidFill>
              </a:rPr>
              <a:t>Github</a:t>
            </a:r>
            <a:r>
              <a:rPr lang="pt-PT" dirty="0">
                <a:solidFill>
                  <a:schemeClr val="bg1"/>
                </a:solidFill>
              </a:rPr>
              <a:t> do repositório publico onde se encontra o Mini Projeto:</a:t>
            </a:r>
            <a:endParaRPr kumimoji="0" lang="pt-PT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 Neue Light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C4B5569-9CC2-DDD4-054D-0215FB7B302D}"/>
              </a:ext>
            </a:extLst>
          </p:cNvPr>
          <p:cNvSpPr txBox="1"/>
          <p:nvPr/>
        </p:nvSpPr>
        <p:spPr>
          <a:xfrm>
            <a:off x="12192000" y="10711584"/>
            <a:ext cx="10878938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182889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t-PT" sz="3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 Neue Light"/>
              </a:rPr>
              <a:t>https</a:t>
            </a:r>
            <a:r>
              <a:rPr kumimoji="0" lang="pt-PT" sz="3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 Neue Light"/>
              </a:rPr>
              <a:t>://</a:t>
            </a:r>
            <a:r>
              <a:rPr kumimoji="0" lang="pt-PT" sz="3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 Neue Light"/>
              </a:rPr>
              <a:t>github.com</a:t>
            </a:r>
            <a:r>
              <a:rPr kumimoji="0" lang="pt-PT" sz="3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 Neue Light"/>
              </a:rPr>
              <a:t>/EduardoJunqueira2004/PRJ-10.git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5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Agen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PT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Sumário</a:t>
            </a:r>
            <a:endParaRPr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68" name="Introdução (1-2 slides max.) (âmbito e motivação)…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1)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2)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Trabalhos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relacionados</a:t>
            </a: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3)Desenvolvimento </a:t>
            </a:r>
          </a:p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4)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Resultados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5)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Demonstração</a:t>
            </a: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8619" indent="-388619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6)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Conclusões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1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Introduçã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PT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</a:t>
            </a:r>
            <a:r>
              <a:rPr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  <a:endParaRPr i="1"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75" name="Body Level One…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Este mini projeto intitulado de : JPRJ-10 Processador de Efeitos de áudio: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Wahwah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, Tremolo e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Reverb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Este trabalho como principal objetivo aplicar 3 efeitos “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Whawha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”, Tremolo,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Reverb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 para áudios do tipo “.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wav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” de diferentes salas que têm determinados tipos de impulsos e têm também um input inicial.</a:t>
            </a:r>
          </a:p>
          <a:p>
            <a:pPr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No final pretendemos ter um áudio de saída que corresponda há junção do áudio de input e o áudio de impulso com o efeito.</a:t>
            </a:r>
          </a:p>
          <a:p>
            <a:pPr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Com este projeto pretendemos mostrar isso mesmo demonstrando todas as funções implementadas no “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Octave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” e seus respetivos áudios alterados no “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Audacity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”.</a:t>
            </a:r>
          </a:p>
          <a:p>
            <a:pPr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Desta maneira com esta Apresentação em formato PowerPoint pretendemos demonstrar e explicar o que foi feito ao longo das aulas e em casa em função da duração deste Mini Projeto.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Trabalhos Relacionados"/>
          <p:cNvSpPr txBox="1">
            <a:spLocks noGrp="1"/>
          </p:cNvSpPr>
          <p:nvPr>
            <p:ph type="title"/>
          </p:nvPr>
        </p:nvSpPr>
        <p:spPr>
          <a:xfrm>
            <a:off x="1828800" y="-309626"/>
            <a:ext cx="21945600" cy="3016250"/>
          </a:xfrm>
          <a:prstGeom prst="rect">
            <a:avLst/>
          </a:prstGeom>
        </p:spPr>
        <p:txBody>
          <a:bodyPr/>
          <a:lstStyle/>
          <a:p>
            <a:r>
              <a:rPr lang="pt-PT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</a:t>
            </a:r>
            <a:r>
              <a:rPr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Trabalhos</a:t>
            </a:r>
            <a:r>
              <a:rPr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Relacionados</a:t>
            </a:r>
            <a:endParaRPr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82" name="Body Level One…"/>
          <p:cNvSpPr txBox="1">
            <a:spLocks noGrp="1"/>
          </p:cNvSpPr>
          <p:nvPr>
            <p:ph type="body" idx="13"/>
          </p:nvPr>
        </p:nvSpPr>
        <p:spPr>
          <a:xfrm>
            <a:off x="1219200" y="2706624"/>
            <a:ext cx="21945600" cy="10043807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Para a realização deste trabalho o grupo teve de fazer uma investigação prévia do que representava cada efeito e qual era a sua principal função, assim tivemos de procurar informação a nível de:</a:t>
            </a:r>
          </a:p>
          <a:p>
            <a:pPr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Links do Youtube de cada efeito: </a:t>
            </a:r>
          </a:p>
          <a:p>
            <a:pPr marL="0" indent="0">
              <a:buNone/>
            </a:pP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PT" b="1" i="1" u="sng" dirty="0" err="1">
                <a:latin typeface="Arial" panose="020B0604020202020204" pitchFamily="34" charset="0"/>
                <a:cs typeface="Arial" panose="020B0604020202020204" pitchFamily="34" charset="0"/>
              </a:rPr>
              <a:t>wahwah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https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://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youtube.com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/shorts/C-jvd5PMZ0o?si=HWr9iFkRgj9Suki6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PT" b="1" i="1" u="sng" dirty="0">
                <a:latin typeface="Arial" panose="020B0604020202020204" pitchFamily="34" charset="0"/>
                <a:cs typeface="Arial" panose="020B0604020202020204" pitchFamily="34" charset="0"/>
              </a:rPr>
              <a:t>Tremolo: 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https://youtube.com/shorts/R42yezeeVe4?si=nxgi-ZOnsZrXUA34</a:t>
            </a: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PT" b="1" i="1" u="sng" dirty="0" err="1">
                <a:latin typeface="Arial" panose="020B0604020202020204" pitchFamily="34" charset="0"/>
                <a:cs typeface="Arial" panose="020B0604020202020204" pitchFamily="34" charset="0"/>
              </a:rPr>
              <a:t>Reverb</a:t>
            </a:r>
            <a:r>
              <a:rPr lang="pt-PT" b="1" i="1" u="sng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https://youtu.be/SQmp1xX1sOA?si=DVzJ6fEI50McXnbj </a:t>
            </a: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PT" b="1" i="0" u="sng" strike="noStrike" dirty="0" err="1">
                <a:solidFill>
                  <a:srgbClr val="000000"/>
                </a:solidFill>
                <a:effectLst/>
              </a:rPr>
              <a:t>Wahwah</a:t>
            </a:r>
            <a:r>
              <a:rPr lang="pt-P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: O efeito altera a frequência de um sinal de áudio de forma cíclica, criando um som que lembra a palavra "</a:t>
            </a:r>
            <a:r>
              <a:rPr lang="pt-P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wah</a:t>
            </a:r>
            <a:r>
              <a:rPr lang="pt-P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”.</a:t>
            </a:r>
            <a:r>
              <a:rPr lang="pt-PT" b="1" i="0" u="none" strike="noStrike" dirty="0">
                <a:solidFill>
                  <a:srgbClr val="000000"/>
                </a:solidFill>
                <a:effectLst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PT" b="1" i="0" u="sng" strike="noStrike" dirty="0">
                <a:solidFill>
                  <a:srgbClr val="000000"/>
                </a:solidFill>
                <a:effectLst/>
              </a:rPr>
              <a:t>Tremolo</a:t>
            </a:r>
            <a:r>
              <a:rPr lang="pt-P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: O efeito modula a amplitude do sinal de áudio, resultando em uma variação rítmica do volume.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PT" b="1" i="0" u="sng" strike="noStrike" dirty="0" err="1">
                <a:solidFill>
                  <a:srgbClr val="000000"/>
                </a:solidFill>
                <a:effectLst/>
              </a:rPr>
              <a:t>Reverb</a:t>
            </a:r>
            <a:r>
              <a:rPr lang="pt-P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: O efeito simula a reflexão do som em diferentes superfícies, proporcionando uma sensação de espaço e profundidade ao áudio.</a:t>
            </a:r>
          </a:p>
          <a:p>
            <a:pPr>
              <a:buFont typeface="Arial" panose="020B0604020202020204" pitchFamily="34" charset="0"/>
              <a:buChar char="•"/>
            </a:pP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b="1" i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Desenvolvimento"/>
          <p:cNvSpPr txBox="1">
            <a:spLocks noGrp="1"/>
          </p:cNvSpPr>
          <p:nvPr>
            <p:ph type="title"/>
          </p:nvPr>
        </p:nvSpPr>
        <p:spPr>
          <a:xfrm>
            <a:off x="315283" y="-617366"/>
            <a:ext cx="21945600" cy="3016250"/>
          </a:xfrm>
          <a:prstGeom prst="rect">
            <a:avLst/>
          </a:prstGeom>
        </p:spPr>
        <p:txBody>
          <a:bodyPr/>
          <a:lstStyle/>
          <a:p>
            <a:r>
              <a:rPr lang="pt-PT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</a:t>
            </a:r>
            <a:r>
              <a:rPr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Desenvolvimento</a:t>
            </a:r>
            <a:endParaRPr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pic>
        <p:nvPicPr>
          <p:cNvPr id="9" name="Imagem 8" descr="Uma imagem com texto, software, Página web, captura de ecrã&#10;&#10;Descrição gerada automaticamente">
            <a:extLst>
              <a:ext uri="{FF2B5EF4-FFF2-40B4-BE49-F238E27FC236}">
                <a16:creationId xmlns:a16="http://schemas.microsoft.com/office/drawing/2014/main" id="{21206185-4B4A-3365-012F-444ACA55F4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871" y="2614571"/>
            <a:ext cx="14320258" cy="1001341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4" name="Imagem 3" descr="Uma imagem com texto, captura de ecrã, software, Página web&#10;&#10;Descrição gerada automaticamente">
            <a:extLst>
              <a:ext uri="{FF2B5EF4-FFF2-40B4-BE49-F238E27FC236}">
                <a16:creationId xmlns:a16="http://schemas.microsoft.com/office/drawing/2014/main" id="{FDC825F1-9E87-7B98-926C-618B7B7FC7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391" y="3955640"/>
            <a:ext cx="12991217" cy="8579104"/>
          </a:xfrm>
          <a:prstGeom prst="rect">
            <a:avLst/>
          </a:prstGeom>
        </p:spPr>
      </p:pic>
      <p:sp>
        <p:nvSpPr>
          <p:cNvPr id="7" name="Desenvolvimento">
            <a:extLst>
              <a:ext uri="{FF2B5EF4-FFF2-40B4-BE49-F238E27FC236}">
                <a16:creationId xmlns:a16="http://schemas.microsoft.com/office/drawing/2014/main" id="{C7F065FB-E60A-91D7-E561-8361442A8F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615355"/>
            <a:ext cx="21945600" cy="3016250"/>
          </a:xfrm>
          <a:prstGeom prst="rect">
            <a:avLst/>
          </a:prstGeom>
        </p:spPr>
        <p:txBody>
          <a:bodyPr/>
          <a:lstStyle/>
          <a:p>
            <a:r>
              <a:rPr lang="pt-PT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</a:t>
            </a:r>
            <a:r>
              <a:rPr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Desenvolimento</a:t>
            </a:r>
            <a:endParaRPr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18223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9324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Desenvolvimento"/>
          <p:cNvSpPr txBox="1">
            <a:spLocks noGrp="1"/>
          </p:cNvSpPr>
          <p:nvPr>
            <p:ph type="title"/>
          </p:nvPr>
        </p:nvSpPr>
        <p:spPr>
          <a:xfrm>
            <a:off x="-72959" y="-588620"/>
            <a:ext cx="21945600" cy="3016250"/>
          </a:xfrm>
          <a:prstGeom prst="rect">
            <a:avLst/>
          </a:prstGeom>
        </p:spPr>
        <p:txBody>
          <a:bodyPr/>
          <a:lstStyle/>
          <a:p>
            <a:r>
              <a:rPr lang="pt-PT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</a:t>
            </a:r>
            <a:r>
              <a:rPr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Desenvolvimento</a:t>
            </a:r>
            <a:endParaRPr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2" name="Imagem 1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4CECD9EF-308B-F13F-44D6-82711CAC9D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229" y="3612802"/>
            <a:ext cx="12623541" cy="901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91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Desenvolvimento"/>
          <p:cNvSpPr txBox="1">
            <a:spLocks noGrp="1"/>
          </p:cNvSpPr>
          <p:nvPr>
            <p:ph type="title"/>
          </p:nvPr>
        </p:nvSpPr>
        <p:spPr>
          <a:xfrm>
            <a:off x="0" y="-622554"/>
            <a:ext cx="21945600" cy="3016250"/>
          </a:xfrm>
          <a:prstGeom prst="rect">
            <a:avLst/>
          </a:prstGeom>
        </p:spPr>
        <p:txBody>
          <a:bodyPr/>
          <a:lstStyle/>
          <a:p>
            <a:r>
              <a:rPr lang="pt-PT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</a:t>
            </a:r>
            <a:r>
              <a:rPr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Desenvolvimento</a:t>
            </a:r>
            <a:endParaRPr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2" name="Imagem 1" descr="Uma imagem com texto, captura de ecrã, Tipo de letra, file&#10;&#10;Descrição gerada automaticamente">
            <a:extLst>
              <a:ext uri="{FF2B5EF4-FFF2-40B4-BE49-F238E27FC236}">
                <a16:creationId xmlns:a16="http://schemas.microsoft.com/office/drawing/2014/main" id="{BD111374-711C-3F72-F5B2-43A3671B44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981" y="6968569"/>
            <a:ext cx="20914037" cy="547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7349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5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481401">
              <a:defRPr sz="9720"/>
            </a:lvl1pPr>
          </a:lstStyle>
          <a:p>
            <a:r>
              <a:rPr lang="pt-PT" sz="12000" dirty="0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4)Resultados Obtidos </a:t>
            </a:r>
            <a:r>
              <a:rPr lang="pt-PT" sz="12000" dirty="0" err="1">
                <a:solidFill>
                  <a:srgbClr val="E864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Wahwah</a:t>
            </a:r>
            <a:endParaRPr sz="12000" dirty="0">
              <a:solidFill>
                <a:srgbClr val="E864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316DDA0-3719-D89F-B0E6-64ABB4686D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9429" y="3420642"/>
            <a:ext cx="14165142" cy="920734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919191"/>
      </a:accent2>
      <a:accent3>
        <a:srgbClr val="B3B3B3"/>
      </a:accent3>
      <a:accent4>
        <a:srgbClr val="D4D4D4"/>
      </a:accent4>
      <a:accent5>
        <a:srgbClr val="F5F5F5"/>
      </a:accent5>
      <a:accent6>
        <a:srgbClr val="FFFFFF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 Light"/>
        <a:ea typeface="Helvetica Neue Light"/>
        <a:cs typeface="Helvetica Neue Light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 w="12700" cap="flat">
          <a:solidFill>
            <a:schemeClr val="accent4">
              <a:lumOff val="-83000"/>
            </a:schemeClr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89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chemeClr val="accent4">
                <a:lumOff val="-83000"/>
              </a:schemeClr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4">
              <a:lumOff val="-83000"/>
            </a:schemeClr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82889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chemeClr val="accent4">
                <a:lumOff val="-83000"/>
              </a:schemeClr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919191"/>
      </a:accent2>
      <a:accent3>
        <a:srgbClr val="B3B3B3"/>
      </a:accent3>
      <a:accent4>
        <a:srgbClr val="D4D4D4"/>
      </a:accent4>
      <a:accent5>
        <a:srgbClr val="F5F5F5"/>
      </a:accent5>
      <a:accent6>
        <a:srgbClr val="FFFFFF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 Light"/>
        <a:ea typeface="Helvetica Neue Light"/>
        <a:cs typeface="Helvetica Neue Light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 w="12700" cap="flat">
          <a:solidFill>
            <a:schemeClr val="accent4">
              <a:lumOff val="-83000"/>
            </a:schemeClr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89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chemeClr val="accent4">
                <a:lumOff val="-83000"/>
              </a:schemeClr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4">
              <a:lumOff val="-83000"/>
            </a:schemeClr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82889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chemeClr val="accent4">
                <a:lumOff val="-83000"/>
              </a:schemeClr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997</Words>
  <Application>Microsoft Macintosh PowerPoint</Application>
  <PresentationFormat>Personalizados</PresentationFormat>
  <Paragraphs>86</Paragraphs>
  <Slides>14</Slides>
  <Notes>12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23" baseType="lpstr">
      <vt:lpstr>-webkit-standard</vt:lpstr>
      <vt:lpstr>ADLaM Display</vt:lpstr>
      <vt:lpstr>Arial</vt:lpstr>
      <vt:lpstr>gg mono</vt:lpstr>
      <vt:lpstr>Helvetica Light</vt:lpstr>
      <vt:lpstr>Helvetica Neue Light</vt:lpstr>
      <vt:lpstr>PCBius</vt:lpstr>
      <vt:lpstr>Wingdings</vt:lpstr>
      <vt:lpstr>Office Theme</vt:lpstr>
      <vt:lpstr>Processador de Efeitos  Áudio</vt:lpstr>
      <vt:lpstr>Sumário</vt:lpstr>
      <vt:lpstr>1)Introdução</vt:lpstr>
      <vt:lpstr>2)Trabalhos Relacionados</vt:lpstr>
      <vt:lpstr>3)Desenvolvimento</vt:lpstr>
      <vt:lpstr>3)Desenvolimento</vt:lpstr>
      <vt:lpstr>3)Desenvolvimento</vt:lpstr>
      <vt:lpstr>3)Desenvolvimento</vt:lpstr>
      <vt:lpstr>4)Resultados Obtidos Wahwah</vt:lpstr>
      <vt:lpstr>4)Resultados Obtidos Tremolo</vt:lpstr>
      <vt:lpstr>4)Resultados Obtidos Reverb</vt:lpstr>
      <vt:lpstr>5)Demonstração</vt:lpstr>
      <vt:lpstr>6)Conclusões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1</dc:title>
  <cp:lastModifiedBy>Eduardo Junqueira</cp:lastModifiedBy>
  <cp:revision>17</cp:revision>
  <dcterms:modified xsi:type="dcterms:W3CDTF">2024-06-07T12:30:53Z</dcterms:modified>
</cp:coreProperties>
</file>